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
      <p:font typeface="Century Gothic" panose="020B0502020202020204" pitchFamily="3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824" autoAdjust="0"/>
  </p:normalViewPr>
  <p:slideViewPr>
    <p:cSldViewPr snapToGrid="0">
      <p:cViewPr varScale="1">
        <p:scale>
          <a:sx n="53" d="100"/>
          <a:sy n="53" d="100"/>
        </p:scale>
        <p:origin x="1660" y="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458475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457200" algn="l" rtl="0">
              <a:spcBef>
                <a:spcPts val="0"/>
              </a:spcBef>
              <a:spcAft>
                <a:spcPts val="0"/>
              </a:spcAft>
              <a:buNone/>
            </a:pPr>
            <a:r>
              <a:rPr lang="en-US" dirty="0"/>
              <a:t>Menstrual cycle is the recurrent hormonal sequence in female that releases the end products that fail to fertilize and to be implanted on the  uterine wall. Conceptually, this physiology process aims to wash out the tissue and blood pigments or remains from the uterus after ovulation. The essence menstruation cycle is to prepare the body for hormonal balance. What happens in most cases is the secretion of hormones which include estrogen and progesterone. These hormones dictate the chances of pregnancy. Without the pregnancy occurring, the levels of the hormones are lowered leading monthly discharge of the material remains. The changes that take place within the environmental settings and some dietary nutrition's have effects on the cycle dates. Most women receive their menstrual cycle on predictably regular basis. There are exceptions in regard to other women who do not have predictable periods. Being unable to predict one’s periods causes tension and sometimes negative impacts to the victims. Young girls in rural or inner city areas have borne the most embarrassments due to unpredictability of menstrual cycle. Too cold or very hot weather may also affect the menstrual cycle of a female. This in effect, causes unprecedented periods.  In any case a pregnancy occurs, estrogen and progesterone levels go up to facilitate the pregnancy process. </a:t>
            </a:r>
            <a:endParaRPr dirty="0"/>
          </a:p>
        </p:txBody>
      </p:sp>
      <p:sp>
        <p:nvSpPr>
          <p:cNvPr id="174" name="Google Shape;174;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457200" algn="l" rtl="0">
              <a:spcBef>
                <a:spcPts val="0"/>
              </a:spcBef>
              <a:spcAft>
                <a:spcPts val="0"/>
              </a:spcAft>
              <a:buNone/>
            </a:pPr>
            <a:r>
              <a:rPr lang="en-US" dirty="0"/>
              <a:t>	Menstrual cycle takes up to four phases. The onset and the difference between the phases range from the secretion of hormones to the period when fertilization takes effect or when it does not. Menstruation process is triggered by two parts of the brain, the hypothalamus and the pituitary glands. Pituitary gland particularly is responsible for the production of follicle stimulating hormone which secretes production of female eggs in the ovaries. From the roles played by follicle stimulating hormone after the menstruation, the eggs and the blood substances are moved to the oviduct and subsequently to the uterus.  </a:t>
            </a:r>
            <a:endParaRPr dirty="0"/>
          </a:p>
          <a:p>
            <a:pPr marL="0" lvl="0" indent="0" algn="l" rtl="0">
              <a:spcBef>
                <a:spcPts val="0"/>
              </a:spcBef>
              <a:spcAft>
                <a:spcPts val="0"/>
              </a:spcAft>
              <a:buNone/>
            </a:pPr>
            <a:r>
              <a:rPr lang="en-US" dirty="0"/>
              <a:t>	When the uterine walls  thicken and wash off the materials consisting of blood and other micro cells, it is called menstruation. It becomes the first phase. Follicular, ovulation and luteal phases are the corresponding phases respectively. These phases are useful in the determination of safe or unsafe periods for the female in relation to getting timed pregnancy as discussed by </a:t>
            </a:r>
            <a:r>
              <a:rPr lang="en-US" dirty="0" err="1"/>
              <a:t>Thiyagarajan</a:t>
            </a:r>
            <a:r>
              <a:rPr lang="en-US" dirty="0"/>
              <a:t>, </a:t>
            </a:r>
            <a:r>
              <a:rPr lang="en-US" dirty="0" err="1"/>
              <a:t>Basit</a:t>
            </a:r>
            <a:r>
              <a:rPr lang="en-US" dirty="0"/>
              <a:t> &amp; </a:t>
            </a:r>
            <a:r>
              <a:rPr lang="en-US" dirty="0" err="1"/>
              <a:t>Jeanmonod</a:t>
            </a:r>
            <a:r>
              <a:rPr lang="en-US" dirty="0"/>
              <a:t> (2019). Professionals use the knowledge about phases in athletics and other sporting events to plan for the activities on the right days when there would not be cases of menstrual effects. The side effects of menstruation that are attributed to financial challenges can easily be sorted out when the victims of low socioeconomic backgrounds make necessary arrangements to understand and apply the knowledge of the phases.  </a:t>
            </a:r>
            <a:endParaRPr dirty="0"/>
          </a:p>
        </p:txBody>
      </p:sp>
      <p:sp>
        <p:nvSpPr>
          <p:cNvPr id="181" name="Google Shape;181;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	Menstruation is the first phase in menstrual cycle. It occurs when there are thickened components in the uterus that needs to be removed. These components are to be bled off the body system through the birth canal. In many cases, the endometrium cells that are produced in the uterus mix with mucus to form the deposits on the uterus that needs to be washed off through the birth canal. Failed implantation due to failed fertilization subsequently</a:t>
            </a:r>
            <a:r>
              <a:rPr lang="en-US" baseline="0" dirty="0"/>
              <a:t> initiates </a:t>
            </a:r>
            <a:r>
              <a:rPr lang="en-US" dirty="0"/>
              <a:t>menstruation. In addition, the follicular phase begins when the pituitary gland releases follicle stimulating hormone after the menstruation process has taken place. Follicle stimulating hormone works to influence the ovary to release immature eggs to the oviduct in readiness to meet the male mature sperm. Bull et al. (2019) discuss that the released immature egg from the ovary can last within the uterus area up to a considerable period of not less than 24 hours when it fails to be fertilized. This increases the chances of getting pregnant when the mature ovum remains viable and comes into contact with mature male gamete (Bull et al., 2019). In addition, during this phase the pituitary gland secretes the release of luteinizing hormone that is supposed to drive increased production of eggs for ovulation process. The luteinizing hormone also stimulates the urge for intercourse.  </a:t>
            </a:r>
            <a:endParaRPr dirty="0"/>
          </a:p>
          <a:p>
            <a:pPr marL="0" lvl="0" indent="457200" algn="l" rtl="0">
              <a:spcBef>
                <a:spcPts val="1200"/>
              </a:spcBef>
              <a:spcAft>
                <a:spcPts val="0"/>
              </a:spcAft>
              <a:buNone/>
            </a:pPr>
            <a:endParaRPr dirty="0"/>
          </a:p>
        </p:txBody>
      </p:sp>
      <p:sp>
        <p:nvSpPr>
          <p:cNvPr id="188" name="Google Shape;188;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Ovulation </a:t>
            </a:r>
            <a:r>
              <a:rPr lang="en-US" dirty="0"/>
              <a:t>takes effect when the ovary releases mature ova between two to three weeks after the menstruation process. </a:t>
            </a:r>
            <a:r>
              <a:rPr lang="en-US" dirty="0" err="1"/>
              <a:t>Dreher</a:t>
            </a:r>
            <a:r>
              <a:rPr lang="en-US" dirty="0"/>
              <a:t> et al. (2007) state that during the ovulation phase, the hormonal levels of estrogen increases. Estrogen particularly is responsible for preventing the follicle stimulating hormone from being secreted. Its main function is to strengthen and repair the uterine walls after the initial menstruation process. Ovulation phase has a baseline that works with the aid of luteinizing hormone. Furthermore, the luteal phase is marked by the bursting of the ovum as depicted by </a:t>
            </a:r>
            <a:r>
              <a:rPr lang="en-US" dirty="0" err="1"/>
              <a:t>Thiyagarajan</a:t>
            </a:r>
            <a:r>
              <a:rPr lang="en-US" dirty="0"/>
              <a:t>, </a:t>
            </a:r>
            <a:r>
              <a:rPr lang="en-US" dirty="0" err="1"/>
              <a:t>Basit</a:t>
            </a:r>
            <a:r>
              <a:rPr lang="en-US" dirty="0"/>
              <a:t> &amp; </a:t>
            </a:r>
            <a:r>
              <a:rPr lang="en-US" dirty="0" err="1"/>
              <a:t>Jeanmonod</a:t>
            </a:r>
            <a:r>
              <a:rPr lang="en-US" dirty="0"/>
              <a:t> (2019). The burst ovum forms the corpus </a:t>
            </a:r>
            <a:r>
              <a:rPr lang="en-US" dirty="0" err="1"/>
              <a:t>luteum</a:t>
            </a:r>
            <a:r>
              <a:rPr lang="en-US" dirty="0"/>
              <a:t> which in turn secrets the progesterone and follicle stimulating hormones. Equally, these two hormones together become responsible for the thickening of uterus walls.  From the thickening, readiness for implantation takes effect when the mature male gamete meets the female egg (Bull et al., 2019).</a:t>
            </a:r>
            <a:endParaRPr dirty="0"/>
          </a:p>
        </p:txBody>
      </p:sp>
      <p:sp>
        <p:nvSpPr>
          <p:cNvPr id="195" name="Google Shape;195;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	The female often report mild to severe effects of the menstrual cycle. There are certain difficulties that begin from simple aspects such as prolonged crumps. This is irritability during three to six days period of menstruation. The menstrual irritability pain period may be prolonged depending on the environmental elements. This has caused many female students, ordinary workers and professionals to be emotionally tortured. Olatunji, Cox &amp; Li (2020) illustrate that there are instances when the irritability occurs with additional effects such as fever and headache. The most worrying aspect is the embarrassments the young victims face.</a:t>
            </a:r>
            <a:endParaRPr dirty="0"/>
          </a:p>
          <a:p>
            <a:pPr marL="0" lvl="0" indent="0" algn="l" rtl="0">
              <a:spcBef>
                <a:spcPts val="0"/>
              </a:spcBef>
              <a:spcAft>
                <a:spcPts val="0"/>
              </a:spcAft>
              <a:buNone/>
            </a:pPr>
            <a:r>
              <a:rPr lang="en-US" dirty="0"/>
              <a:t> 	Additionally, there are cases associated with dysmenorrhea as a menstrual challenge. It occurs during the actual menstruation when the hormones are secreted to help in washing off of the uterine wall content. It is characteristically shown through severe pain that requires medical attention. Dreher et al. (2017) posit that it can lead to advanced cases of similar effects like amenorrhea. Amenorrhea is the menstrual condition that results to no menstrual bleeding at all. The victim that has the condition does not undergo the normal menstrual cycle not due to pregnancy, pre-adolescent or old age. Olatunji, Cox &amp; Li (2020) relate that amenorrhea is instigated by the adult person having very low body mass or unregulated physical exercise.</a:t>
            </a:r>
            <a:endParaRPr dirty="0"/>
          </a:p>
          <a:p>
            <a:pPr marL="0" lvl="0" indent="0" algn="l" rtl="0">
              <a:spcBef>
                <a:spcPts val="0"/>
              </a:spcBef>
              <a:spcAft>
                <a:spcPts val="0"/>
              </a:spcAft>
              <a:buNone/>
            </a:pPr>
            <a:endParaRPr dirty="0"/>
          </a:p>
        </p:txBody>
      </p:sp>
      <p:sp>
        <p:nvSpPr>
          <p:cNvPr id="203" name="Google Shape;203;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Menstruation is a typical physiology concept in female human reproductive health. Whether the members of the society frown upon it and disdain it, it is typically something that shall continue to occur. Instead of over-stigmatizing this biological concept, the society should ensure it protects the girls from the shackles of shame and embarrassment often attributed to this process. Understanding the four phases such as menstruation, follicular, ovulation and luteal enables the young girls and the professionals to plan not only for threatening psychological challenges but also ensures that learning or work continues normally. </a:t>
            </a:r>
            <a:endParaRPr/>
          </a:p>
          <a:p>
            <a:pPr marL="0" lvl="0" indent="0" algn="l" rtl="0">
              <a:spcBef>
                <a:spcPts val="0"/>
              </a:spcBef>
              <a:spcAft>
                <a:spcPts val="0"/>
              </a:spcAft>
              <a:buNone/>
            </a:pPr>
            <a:r>
              <a:rPr lang="en-US"/>
              <a:t>	Knowledge of the four phases and their corresponding hormonal secretions are similarly important in determining the extent of one’s prediction and protection in cases of procreation and subsequent pregnancy. It should be noted that estrogen and progesterone hormones work for the purposes of the strengthening or thickening the uterine wall after the menstruation process has taken place. The level of progesterone hormone drops in cases where no fertilization of ovum takes place. When this happens, the victim undergoes menstruation to wash off the remains of unfertilized eggs as well as other cells. </a:t>
            </a:r>
            <a:endParaRPr/>
          </a:p>
          <a:p>
            <a:pPr marL="0" lvl="0" indent="0" algn="l" rtl="0">
              <a:spcBef>
                <a:spcPts val="0"/>
              </a:spcBef>
              <a:spcAft>
                <a:spcPts val="0"/>
              </a:spcAft>
              <a:buNone/>
            </a:pPr>
            <a:endParaRPr/>
          </a:p>
        </p:txBody>
      </p:sp>
      <p:sp>
        <p:nvSpPr>
          <p:cNvPr id="211" name="Google Shape;211;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2"/>
        <p:cNvGrpSpPr/>
        <p:nvPr/>
      </p:nvGrpSpPr>
      <p:grpSpPr>
        <a:xfrm>
          <a:off x="0" y="0"/>
          <a:ext cx="0" cy="0"/>
          <a:chOff x="0" y="0"/>
          <a:chExt cx="0" cy="0"/>
        </a:xfrm>
      </p:grpSpPr>
      <p:sp>
        <p:nvSpPr>
          <p:cNvPr id="43" name="Google Shape;43;p2"/>
          <p:cNvSpPr txBox="1">
            <a:spLocks noGrp="1"/>
          </p:cNvSpPr>
          <p:nvPr>
            <p:ph type="ctrTitle"/>
          </p:nvPr>
        </p:nvSpPr>
        <p:spPr>
          <a:xfrm>
            <a:off x="1942416" y="2514601"/>
            <a:ext cx="6600451" cy="2262781"/>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
          <p:cNvSpPr txBox="1">
            <a:spLocks noGrp="1"/>
          </p:cNvSpPr>
          <p:nvPr>
            <p:ph type="subTitle" idx="1"/>
          </p:nvPr>
        </p:nvSpPr>
        <p:spPr>
          <a:xfrm>
            <a:off x="1942416" y="4777380"/>
            <a:ext cx="6600451" cy="1126283"/>
          </a:xfrm>
          <a:prstGeom prst="rect">
            <a:avLst/>
          </a:prstGeom>
          <a:noFill/>
          <a:ln>
            <a:noFill/>
          </a:ln>
        </p:spPr>
        <p:txBody>
          <a:bodyPr spcFirstLastPara="1" wrap="square" lIns="91425" tIns="45700" rIns="91425" bIns="45700" anchor="t" anchorCtr="0">
            <a:no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45" name="Google Shape;45;p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
          <p:cNvSpPr/>
          <p:nvPr/>
        </p:nvSpPr>
        <p:spPr>
          <a:xfrm>
            <a:off x="-31719" y="4321158"/>
            <a:ext cx="1395473" cy="781781"/>
          </a:xfrm>
          <a:custGeom>
            <a:avLst/>
            <a:gdLst/>
            <a:ahLst/>
            <a:cxnLst/>
            <a:rect l="l" t="t" r="r" b="b"/>
            <a:pathLst>
              <a:path w="8042" h="10000" extrusionOk="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txBox="1">
            <a:spLocks noGrp="1"/>
          </p:cNvSpPr>
          <p:nvPr>
            <p:ph type="sldNum" idx="12"/>
          </p:nvPr>
        </p:nvSpPr>
        <p:spPr>
          <a:xfrm>
            <a:off x="423334" y="4529541"/>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9"/>
        <p:cNvGrpSpPr/>
        <p:nvPr/>
      </p:nvGrpSpPr>
      <p:grpSpPr>
        <a:xfrm>
          <a:off x="0" y="0"/>
          <a:ext cx="0" cy="0"/>
          <a:chOff x="0" y="0"/>
          <a:chExt cx="0" cy="0"/>
        </a:xfrm>
      </p:grpSpPr>
      <p:sp>
        <p:nvSpPr>
          <p:cNvPr id="50" name="Google Shape;50;p3"/>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52" name="Google Shape;52;p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3"/>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
        <p:cNvGrpSpPr/>
        <p:nvPr/>
      </p:nvGrpSpPr>
      <p:grpSpPr>
        <a:xfrm>
          <a:off x="0" y="0"/>
          <a:ext cx="0" cy="0"/>
          <a:chOff x="0" y="0"/>
          <a:chExt cx="0" cy="0"/>
        </a:xfrm>
      </p:grpSpPr>
      <p:sp>
        <p:nvSpPr>
          <p:cNvPr id="57" name="Google Shape;57;p4"/>
          <p:cNvSpPr txBox="1">
            <a:spLocks noGrp="1"/>
          </p:cNvSpPr>
          <p:nvPr>
            <p:ph type="title"/>
          </p:nvPr>
        </p:nvSpPr>
        <p:spPr>
          <a:xfrm>
            <a:off x="1942415" y="2074562"/>
            <a:ext cx="6591985" cy="146880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
          <p:cNvSpPr txBox="1">
            <a:spLocks noGrp="1"/>
          </p:cNvSpPr>
          <p:nvPr>
            <p:ph type="body" idx="1"/>
          </p:nvPr>
        </p:nvSpPr>
        <p:spPr>
          <a:xfrm>
            <a:off x="1942415" y="3581400"/>
            <a:ext cx="6591985" cy="860400"/>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59" name="Google Shape;59;p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4"/>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3"/>
        <p:cNvGrpSpPr/>
        <p:nvPr/>
      </p:nvGrpSpPr>
      <p:grpSpPr>
        <a:xfrm>
          <a:off x="0" y="0"/>
          <a:ext cx="0" cy="0"/>
          <a:chOff x="0" y="0"/>
          <a:chExt cx="0" cy="0"/>
        </a:xfrm>
      </p:grpSpPr>
      <p:sp>
        <p:nvSpPr>
          <p:cNvPr id="64" name="Google Shape;64;p5"/>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
          <p:cNvSpPr txBox="1">
            <a:spLocks noGrp="1"/>
          </p:cNvSpPr>
          <p:nvPr>
            <p:ph type="body" idx="1"/>
          </p:nvPr>
        </p:nvSpPr>
        <p:spPr>
          <a:xfrm>
            <a:off x="1942416" y="2136706"/>
            <a:ext cx="3197531" cy="3767397"/>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6" name="Google Shape;66;p5"/>
          <p:cNvSpPr txBox="1">
            <a:spLocks noGrp="1"/>
          </p:cNvSpPr>
          <p:nvPr>
            <p:ph type="body" idx="2"/>
          </p:nvPr>
        </p:nvSpPr>
        <p:spPr>
          <a:xfrm>
            <a:off x="5337307" y="2136706"/>
            <a:ext cx="3197093" cy="3767397"/>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7" name="Google Shape;67;p5"/>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5"/>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5"/>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1"/>
        <p:cNvGrpSpPr/>
        <p:nvPr/>
      </p:nvGrpSpPr>
      <p:grpSpPr>
        <a:xfrm>
          <a:off x="0" y="0"/>
          <a:ext cx="0" cy="0"/>
          <a:chOff x="0" y="0"/>
          <a:chExt cx="0" cy="0"/>
        </a:xfrm>
      </p:grpSpPr>
      <p:sp>
        <p:nvSpPr>
          <p:cNvPr id="72" name="Google Shape;72;p6"/>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6"/>
          <p:cNvSpPr txBox="1">
            <a:spLocks noGrp="1"/>
          </p:cNvSpPr>
          <p:nvPr>
            <p:ph type="body" idx="1"/>
          </p:nvPr>
        </p:nvSpPr>
        <p:spPr>
          <a:xfrm>
            <a:off x="2265352" y="2226626"/>
            <a:ext cx="287459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4" name="Google Shape;74;p6"/>
          <p:cNvSpPr txBox="1">
            <a:spLocks noGrp="1"/>
          </p:cNvSpPr>
          <p:nvPr>
            <p:ph type="body" idx="2"/>
          </p:nvPr>
        </p:nvSpPr>
        <p:spPr>
          <a:xfrm>
            <a:off x="1942415" y="2802888"/>
            <a:ext cx="3197532" cy="3105703"/>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5" name="Google Shape;75;p6"/>
          <p:cNvSpPr txBox="1">
            <a:spLocks noGrp="1"/>
          </p:cNvSpPr>
          <p:nvPr>
            <p:ph type="body" idx="3"/>
          </p:nvPr>
        </p:nvSpPr>
        <p:spPr>
          <a:xfrm>
            <a:off x="5656154" y="2223398"/>
            <a:ext cx="287323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6" name="Google Shape;76;p6"/>
          <p:cNvSpPr txBox="1">
            <a:spLocks noGrp="1"/>
          </p:cNvSpPr>
          <p:nvPr>
            <p:ph type="body" idx="4"/>
          </p:nvPr>
        </p:nvSpPr>
        <p:spPr>
          <a:xfrm>
            <a:off x="5333715" y="2799660"/>
            <a:ext cx="3195680" cy="3105703"/>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7" name="Google Shape;77;p6"/>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6"/>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6"/>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6"/>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7"/>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7"/>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7"/>
        <p:cNvGrpSpPr/>
        <p:nvPr/>
      </p:nvGrpSpPr>
      <p:grpSpPr>
        <a:xfrm>
          <a:off x="0" y="0"/>
          <a:ext cx="0" cy="0"/>
          <a:chOff x="0" y="0"/>
          <a:chExt cx="0" cy="0"/>
        </a:xfrm>
      </p:grpSpPr>
      <p:sp>
        <p:nvSpPr>
          <p:cNvPr id="88" name="Google Shape;88;p8"/>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8"/>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8"/>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8"/>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2"/>
        <p:cNvGrpSpPr/>
        <p:nvPr/>
      </p:nvGrpSpPr>
      <p:grpSpPr>
        <a:xfrm>
          <a:off x="0" y="0"/>
          <a:ext cx="0" cy="0"/>
          <a:chOff x="0" y="0"/>
          <a:chExt cx="0" cy="0"/>
        </a:xfrm>
      </p:grpSpPr>
      <p:sp>
        <p:nvSpPr>
          <p:cNvPr id="93" name="Google Shape;93;p9"/>
          <p:cNvSpPr txBox="1">
            <a:spLocks noGrp="1"/>
          </p:cNvSpPr>
          <p:nvPr>
            <p:ph type="title"/>
          </p:nvPr>
        </p:nvSpPr>
        <p:spPr>
          <a:xfrm>
            <a:off x="1942415" y="446088"/>
            <a:ext cx="2629584" cy="976312"/>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9"/>
          <p:cNvSpPr txBox="1">
            <a:spLocks noGrp="1"/>
          </p:cNvSpPr>
          <p:nvPr>
            <p:ph type="body" idx="1"/>
          </p:nvPr>
        </p:nvSpPr>
        <p:spPr>
          <a:xfrm>
            <a:off x="4743494" y="446089"/>
            <a:ext cx="3790906" cy="5414963"/>
          </a:xfrm>
          <a:prstGeom prst="rect">
            <a:avLst/>
          </a:prstGeom>
          <a:noFill/>
          <a:ln>
            <a:noFill/>
          </a:ln>
        </p:spPr>
        <p:txBody>
          <a:bodyPr spcFirstLastPara="1" wrap="square" lIns="91425" tIns="45700" rIns="91425" bIns="45700" anchor="ctr"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5" name="Google Shape;95;p9"/>
          <p:cNvSpPr txBox="1">
            <a:spLocks noGrp="1"/>
          </p:cNvSpPr>
          <p:nvPr>
            <p:ph type="body" idx="2"/>
          </p:nvPr>
        </p:nvSpPr>
        <p:spPr>
          <a:xfrm>
            <a:off x="1942415" y="1598613"/>
            <a:ext cx="2629584" cy="4262436"/>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96" name="Google Shape;96;p9"/>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9"/>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9"/>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10"/>
          <p:cNvSpPr txBox="1">
            <a:spLocks noGrp="1"/>
          </p:cNvSpPr>
          <p:nvPr>
            <p:ph type="title"/>
          </p:nvPr>
        </p:nvSpPr>
        <p:spPr>
          <a:xfrm>
            <a:off x="1942415" y="4800600"/>
            <a:ext cx="6591985"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0"/>
          <p:cNvSpPr>
            <a:spLocks noGrp="1"/>
          </p:cNvSpPr>
          <p:nvPr>
            <p:ph type="pic" idx="2"/>
          </p:nvPr>
        </p:nvSpPr>
        <p:spPr>
          <a:xfrm>
            <a:off x="1942415" y="634965"/>
            <a:ext cx="6591985" cy="3854970"/>
          </a:xfrm>
          <a:prstGeom prst="rect">
            <a:avLst/>
          </a:prstGeom>
          <a:noFill/>
          <a:ln>
            <a:noFill/>
          </a:ln>
        </p:spPr>
        <p:txBody>
          <a:bodyPr spcFirstLastPara="1" wrap="square" lIns="91425" tIns="45700" rIns="91425" bIns="45700" anchor="t" anchorCtr="0">
            <a:noAutofit/>
          </a:bodyPr>
          <a:lstStyle>
            <a:lvl1pPr marR="0" lvl="0" algn="ctr"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1pPr>
            <a:lvl2pPr marR="0" lvl="1"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2pPr>
            <a:lvl3pPr marR="0" lvl="2"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3pPr>
            <a:lvl4pPr marR="0" lvl="3"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4pPr>
            <a:lvl5pPr marR="0" lvl="4"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5pPr>
            <a:lvl6pPr marR="0" lvl="5"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6pPr>
            <a:lvl7pPr marR="0" lvl="6"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7pPr>
            <a:lvl8pPr marR="0" lvl="7"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8pPr>
            <a:lvl9pPr marR="0" lvl="8" algn="l" rtl="0">
              <a:spcBef>
                <a:spcPts val="1000"/>
              </a:spcBef>
              <a:spcAft>
                <a:spcPts val="0"/>
              </a:spcAft>
              <a:buClr>
                <a:schemeClr val="accent1"/>
              </a:buClr>
              <a:buSzPts val="1600"/>
              <a:buFont typeface="Noto Sans Symbols"/>
              <a:buNone/>
              <a:defRPr sz="1600" b="0" i="0" u="none" strike="noStrike" cap="none">
                <a:solidFill>
                  <a:srgbClr val="3F3F3F"/>
                </a:solidFill>
                <a:latin typeface="Century Gothic"/>
                <a:ea typeface="Century Gothic"/>
                <a:cs typeface="Century Gothic"/>
                <a:sym typeface="Century Gothic"/>
              </a:defRPr>
            </a:lvl9pPr>
          </a:lstStyle>
          <a:p>
            <a:endParaRPr/>
          </a:p>
        </p:txBody>
      </p:sp>
      <p:sp>
        <p:nvSpPr>
          <p:cNvPr id="103" name="Google Shape;103;p10"/>
          <p:cNvSpPr txBox="1">
            <a:spLocks noGrp="1"/>
          </p:cNvSpPr>
          <p:nvPr>
            <p:ph type="body" idx="1"/>
          </p:nvPr>
        </p:nvSpPr>
        <p:spPr>
          <a:xfrm>
            <a:off x="1942415" y="5367338"/>
            <a:ext cx="6591985" cy="493712"/>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200"/>
              <a:buNone/>
              <a:defRPr sz="12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04" name="Google Shape;104;p10"/>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0"/>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0"/>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0"/>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8"/>
        <p:cNvGrpSpPr/>
        <p:nvPr/>
      </p:nvGrpSpPr>
      <p:grpSpPr>
        <a:xfrm>
          <a:off x="0" y="0"/>
          <a:ext cx="0" cy="0"/>
          <a:chOff x="0" y="0"/>
          <a:chExt cx="0" cy="0"/>
        </a:xfrm>
      </p:grpSpPr>
      <p:sp>
        <p:nvSpPr>
          <p:cNvPr id="109" name="Google Shape;109;p11"/>
          <p:cNvSpPr txBox="1">
            <a:spLocks noGrp="1"/>
          </p:cNvSpPr>
          <p:nvPr>
            <p:ph type="title"/>
          </p:nvPr>
        </p:nvSpPr>
        <p:spPr>
          <a:xfrm>
            <a:off x="1942415" y="609600"/>
            <a:ext cx="6591985" cy="3117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11"/>
          <p:cNvSpPr txBox="1">
            <a:spLocks noGrp="1"/>
          </p:cNvSpPr>
          <p:nvPr>
            <p:ph type="body" idx="1"/>
          </p:nvPr>
        </p:nvSpPr>
        <p:spPr>
          <a:xfrm>
            <a:off x="1942415" y="4354046"/>
            <a:ext cx="6591985" cy="1555864"/>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1" name="Google Shape;111;p1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1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1"/>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1"/>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15"/>
        <p:cNvGrpSpPr/>
        <p:nvPr/>
      </p:nvGrpSpPr>
      <p:grpSpPr>
        <a:xfrm>
          <a:off x="0" y="0"/>
          <a:ext cx="0" cy="0"/>
          <a:chOff x="0" y="0"/>
          <a:chExt cx="0" cy="0"/>
        </a:xfrm>
      </p:grpSpPr>
      <p:sp>
        <p:nvSpPr>
          <p:cNvPr id="116" name="Google Shape;116;p12"/>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2"/>
          <p:cNvSpPr txBox="1">
            <a:spLocks noGrp="1"/>
          </p:cNvSpPr>
          <p:nvPr>
            <p:ph type="body" idx="1"/>
          </p:nvPr>
        </p:nvSpPr>
        <p:spPr>
          <a:xfrm>
            <a:off x="2415972" y="3505200"/>
            <a:ext cx="5653888"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8" name="Google Shape;118;p12"/>
          <p:cNvSpPr txBox="1">
            <a:spLocks noGrp="1"/>
          </p:cNvSpPr>
          <p:nvPr>
            <p:ph type="body" idx="2"/>
          </p:nvPr>
        </p:nvSpPr>
        <p:spPr>
          <a:xfrm>
            <a:off x="1942415" y="4354046"/>
            <a:ext cx="6591985" cy="1555864"/>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9" name="Google Shape;119;p1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2"/>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2"/>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23" name="Google Shape;123;p12"/>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24" name="Google Shape;124;p12"/>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25"/>
        <p:cNvGrpSpPr/>
        <p:nvPr/>
      </p:nvGrpSpPr>
      <p:grpSpPr>
        <a:xfrm>
          <a:off x="0" y="0"/>
          <a:ext cx="0" cy="0"/>
          <a:chOff x="0" y="0"/>
          <a:chExt cx="0" cy="0"/>
        </a:xfrm>
      </p:grpSpPr>
      <p:sp>
        <p:nvSpPr>
          <p:cNvPr id="126" name="Google Shape;126;p13"/>
          <p:cNvSpPr txBox="1">
            <a:spLocks noGrp="1"/>
          </p:cNvSpPr>
          <p:nvPr>
            <p:ph type="title"/>
          </p:nvPr>
        </p:nvSpPr>
        <p:spPr>
          <a:xfrm>
            <a:off x="1942415" y="2438401"/>
            <a:ext cx="6591985" cy="272484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13"/>
          <p:cNvSpPr txBox="1">
            <a:spLocks noGrp="1"/>
          </p:cNvSpPr>
          <p:nvPr>
            <p:ph type="body" idx="1"/>
          </p:nvPr>
        </p:nvSpPr>
        <p:spPr>
          <a:xfrm>
            <a:off x="1942415" y="5181600"/>
            <a:ext cx="6591985" cy="729622"/>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28" name="Google Shape;128;p1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1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3"/>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3"/>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32"/>
        <p:cNvGrpSpPr/>
        <p:nvPr/>
      </p:nvGrpSpPr>
      <p:grpSpPr>
        <a:xfrm>
          <a:off x="0" y="0"/>
          <a:ext cx="0" cy="0"/>
          <a:chOff x="0" y="0"/>
          <a:chExt cx="0" cy="0"/>
        </a:xfrm>
      </p:grpSpPr>
      <p:sp>
        <p:nvSpPr>
          <p:cNvPr id="133" name="Google Shape;133;p14"/>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4"/>
          <p:cNvSpPr txBox="1">
            <a:spLocks noGrp="1"/>
          </p:cNvSpPr>
          <p:nvPr>
            <p:ph type="body" idx="1"/>
          </p:nvPr>
        </p:nvSpPr>
        <p:spPr>
          <a:xfrm>
            <a:off x="1942415" y="4343400"/>
            <a:ext cx="6688292"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5" name="Google Shape;135;p14"/>
          <p:cNvSpPr txBox="1">
            <a:spLocks noGrp="1"/>
          </p:cNvSpPr>
          <p:nvPr>
            <p:ph type="body" idx="2"/>
          </p:nvPr>
        </p:nvSpPr>
        <p:spPr>
          <a:xfrm>
            <a:off x="1942415" y="5181600"/>
            <a:ext cx="6688292" cy="729622"/>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6" name="Google Shape;136;p1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4"/>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4"/>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40" name="Google Shape;140;p14"/>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
        <p:nvSpPr>
          <p:cNvPr id="141" name="Google Shape;141;p14"/>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42"/>
        <p:cNvGrpSpPr/>
        <p:nvPr/>
      </p:nvGrpSpPr>
      <p:grpSpPr>
        <a:xfrm>
          <a:off x="0" y="0"/>
          <a:ext cx="0" cy="0"/>
          <a:chOff x="0" y="0"/>
          <a:chExt cx="0" cy="0"/>
        </a:xfrm>
      </p:grpSpPr>
      <p:sp>
        <p:nvSpPr>
          <p:cNvPr id="143" name="Google Shape;143;p15"/>
          <p:cNvSpPr txBox="1">
            <a:spLocks noGrp="1"/>
          </p:cNvSpPr>
          <p:nvPr>
            <p:ph type="title"/>
          </p:nvPr>
        </p:nvSpPr>
        <p:spPr>
          <a:xfrm>
            <a:off x="1942416" y="627407"/>
            <a:ext cx="6591984" cy="28800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15"/>
          <p:cNvSpPr txBox="1">
            <a:spLocks noGrp="1"/>
          </p:cNvSpPr>
          <p:nvPr>
            <p:ph type="body" idx="1"/>
          </p:nvPr>
        </p:nvSpPr>
        <p:spPr>
          <a:xfrm>
            <a:off x="1942415" y="4343400"/>
            <a:ext cx="6591985"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5" name="Google Shape;145;p15"/>
          <p:cNvSpPr txBox="1">
            <a:spLocks noGrp="1"/>
          </p:cNvSpPr>
          <p:nvPr>
            <p:ph type="body" idx="2"/>
          </p:nvPr>
        </p:nvSpPr>
        <p:spPr>
          <a:xfrm>
            <a:off x="1942415" y="5181600"/>
            <a:ext cx="6591985" cy="729622"/>
          </a:xfrm>
          <a:prstGeom prst="rect">
            <a:avLst/>
          </a:prstGeom>
          <a:noFill/>
          <a:ln>
            <a:noFill/>
          </a:ln>
        </p:spPr>
        <p:txBody>
          <a:bodyPr spcFirstLastPara="1" wrap="square" lIns="91425" tIns="45700" rIns="91425" bIns="45700" anchor="t" anchorCtr="0">
            <a:no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6" name="Google Shape;146;p15"/>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5"/>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15"/>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5"/>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0"/>
        <p:cNvGrpSpPr/>
        <p:nvPr/>
      </p:nvGrpSpPr>
      <p:grpSpPr>
        <a:xfrm>
          <a:off x="0" y="0"/>
          <a:ext cx="0" cy="0"/>
          <a:chOff x="0" y="0"/>
          <a:chExt cx="0" cy="0"/>
        </a:xfrm>
      </p:grpSpPr>
      <p:sp>
        <p:nvSpPr>
          <p:cNvPr id="151" name="Google Shape;151;p16"/>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16"/>
          <p:cNvSpPr txBox="1">
            <a:spLocks noGrp="1"/>
          </p:cNvSpPr>
          <p:nvPr>
            <p:ph type="body" idx="1"/>
          </p:nvPr>
        </p:nvSpPr>
        <p:spPr>
          <a:xfrm rot="5400000">
            <a:off x="3295307" y="780708"/>
            <a:ext cx="3886200" cy="6591985"/>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3" name="Google Shape;153;p16"/>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16"/>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6"/>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6"/>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7"/>
        <p:cNvGrpSpPr/>
        <p:nvPr/>
      </p:nvGrpSpPr>
      <p:grpSpPr>
        <a:xfrm>
          <a:off x="0" y="0"/>
          <a:ext cx="0" cy="0"/>
          <a:chOff x="0" y="0"/>
          <a:chExt cx="0" cy="0"/>
        </a:xfrm>
      </p:grpSpPr>
      <p:sp>
        <p:nvSpPr>
          <p:cNvPr id="158" name="Google Shape;158;p17"/>
          <p:cNvSpPr txBox="1">
            <a:spLocks noGrp="1"/>
          </p:cNvSpPr>
          <p:nvPr>
            <p:ph type="title"/>
          </p:nvPr>
        </p:nvSpPr>
        <p:spPr>
          <a:xfrm rot="5400000">
            <a:off x="5064693" y="2441249"/>
            <a:ext cx="5283817" cy="165613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17"/>
          <p:cNvSpPr txBox="1">
            <a:spLocks noGrp="1"/>
          </p:cNvSpPr>
          <p:nvPr>
            <p:ph type="body" idx="1"/>
          </p:nvPr>
        </p:nvSpPr>
        <p:spPr>
          <a:xfrm rot="5400000">
            <a:off x="1658682" y="911140"/>
            <a:ext cx="5283817" cy="4716348"/>
          </a:xfrm>
          <a:prstGeom prst="rect">
            <a:avLst/>
          </a:prstGeom>
          <a:noFill/>
          <a:ln>
            <a:noFill/>
          </a:ln>
        </p:spPr>
        <p:txBody>
          <a:bodyPr spcFirstLastPara="1" wrap="square" lIns="91425" tIns="45700" rIns="91425" bIns="45700" anchor="t" anchorCtr="0">
            <a:no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60" name="Google Shape;160;p17"/>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17"/>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17"/>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7"/>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9"/>
        <p:cNvGrpSpPr/>
        <p:nvPr/>
      </p:nvGrpSpPr>
      <p:grpSpPr>
        <a:xfrm>
          <a:off x="0" y="0"/>
          <a:ext cx="0" cy="0"/>
          <a:chOff x="0" y="0"/>
          <a:chExt cx="0" cy="0"/>
        </a:xfrm>
      </p:grpSpPr>
      <p:grpSp>
        <p:nvGrpSpPr>
          <p:cNvPr id="10" name="Google Shape;10;p1"/>
          <p:cNvGrpSpPr/>
          <p:nvPr/>
        </p:nvGrpSpPr>
        <p:grpSpPr>
          <a:xfrm>
            <a:off x="1" y="228600"/>
            <a:ext cx="1981200" cy="6638628"/>
            <a:chOff x="2487613" y="285750"/>
            <a:chExt cx="2428875" cy="5654676"/>
          </a:xfrm>
        </p:grpSpPr>
        <p:sp>
          <p:nvSpPr>
            <p:cNvPr id="11" name="Google Shape;11;p1"/>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1"/>
          <p:cNvGrpSpPr/>
          <p:nvPr/>
        </p:nvGrpSpPr>
        <p:grpSpPr>
          <a:xfrm>
            <a:off x="20421" y="285"/>
            <a:ext cx="1952272" cy="6852968"/>
            <a:chOff x="6627813" y="195717"/>
            <a:chExt cx="1952625" cy="5678034"/>
          </a:xfrm>
        </p:grpSpPr>
        <p:sp>
          <p:nvSpPr>
            <p:cNvPr id="24" name="Google Shape;24;p1"/>
            <p:cNvSpPr/>
            <p:nvPr/>
          </p:nvSpPr>
          <p:spPr>
            <a:xfrm>
              <a:off x="6627813" y="195717"/>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1"/>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1"/>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8" name="Google Shape;38;p1"/>
          <p:cNvSpPr txBox="1">
            <a:spLocks noGrp="1"/>
          </p:cNvSpPr>
          <p:nvPr>
            <p:ph type="body" idx="1"/>
          </p:nvPr>
        </p:nvSpPr>
        <p:spPr>
          <a:xfrm>
            <a:off x="1942415" y="2133600"/>
            <a:ext cx="6591985" cy="3886200"/>
          </a:xfrm>
          <a:prstGeom prst="rect">
            <a:avLst/>
          </a:prstGeom>
          <a:noFill/>
          <a:ln>
            <a:noFill/>
          </a:ln>
        </p:spPr>
        <p:txBody>
          <a:bodyPr spcFirstLastPara="1" wrap="square" lIns="91425" tIns="45700" rIns="91425" bIns="45700" anchor="t" anchorCtr="0">
            <a:no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9" name="Google Shape;39;p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hormone.org/your-health-and-hormones/glands-and-hormones-a-to-z/hormones/estrogen"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shecares.com/symptoms/irregular-periods/articles/the-effects-of-irregular-periods-psychological-and-physica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18"/>
          <p:cNvSpPr txBox="1">
            <a:spLocks noGrp="1"/>
          </p:cNvSpPr>
          <p:nvPr>
            <p:ph type="ctrTitle"/>
          </p:nvPr>
        </p:nvSpPr>
        <p:spPr>
          <a:xfrm>
            <a:off x="1600200" y="762000"/>
            <a:ext cx="7162800" cy="147002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rgbClr val="262626"/>
              </a:buClr>
              <a:buSzPts val="5400"/>
              <a:buFont typeface="Century Gothic"/>
              <a:buNone/>
            </a:pPr>
            <a:r>
              <a:rPr lang="en-US" b="1"/>
              <a:t>MENSTRUAL CYCLE</a:t>
            </a:r>
            <a:endParaRPr/>
          </a:p>
        </p:txBody>
      </p:sp>
      <p:sp>
        <p:nvSpPr>
          <p:cNvPr id="170" name="Google Shape;170;p18"/>
          <p:cNvSpPr txBox="1">
            <a:spLocks noGrp="1"/>
          </p:cNvSpPr>
          <p:nvPr>
            <p:ph type="subTitle" idx="1"/>
          </p:nvPr>
        </p:nvSpPr>
        <p:spPr>
          <a:xfrm>
            <a:off x="1600200" y="2492376"/>
            <a:ext cx="6172200" cy="2133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2400"/>
              <a:buNone/>
            </a:pPr>
            <a:r>
              <a:rPr lang="en-US" sz="2400" b="1"/>
              <a:t>Student’s Name</a:t>
            </a:r>
            <a:endParaRPr/>
          </a:p>
          <a:p>
            <a:pPr marL="0" lvl="0" indent="0" algn="ctr" rtl="0">
              <a:spcBef>
                <a:spcPts val="1000"/>
              </a:spcBef>
              <a:spcAft>
                <a:spcPts val="0"/>
              </a:spcAft>
              <a:buSzPts val="2400"/>
              <a:buNone/>
            </a:pPr>
            <a:r>
              <a:rPr lang="en-US" sz="2400" b="1"/>
              <a:t>Institutional Affiliations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9"/>
          <p:cNvSpPr txBox="1">
            <a:spLocks noGrp="1"/>
          </p:cNvSpPr>
          <p:nvPr>
            <p:ph type="title"/>
          </p:nvPr>
        </p:nvSpPr>
        <p:spPr>
          <a:xfrm>
            <a:off x="1945201" y="624110"/>
            <a:ext cx="6589199" cy="89989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Introduction</a:t>
            </a:r>
            <a:endParaRPr/>
          </a:p>
        </p:txBody>
      </p:sp>
      <p:sp>
        <p:nvSpPr>
          <p:cNvPr id="177" name="Google Shape;177;p19"/>
          <p:cNvSpPr txBox="1">
            <a:spLocks noGrp="1"/>
          </p:cNvSpPr>
          <p:nvPr>
            <p:ph type="body" idx="1"/>
          </p:nvPr>
        </p:nvSpPr>
        <p:spPr>
          <a:xfrm>
            <a:off x="1600201" y="1600200"/>
            <a:ext cx="6934200" cy="431102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800"/>
              <a:buChar char="🠶"/>
            </a:pPr>
            <a:r>
              <a:rPr lang="en-US" dirty="0"/>
              <a:t>Menstrual cycle is the monthly periodic hormonal sequence among the female.</a:t>
            </a:r>
            <a:endParaRPr dirty="0"/>
          </a:p>
          <a:p>
            <a:pPr marL="342900" lvl="0" indent="-342900" algn="l" rtl="0">
              <a:spcBef>
                <a:spcPts val="1000"/>
              </a:spcBef>
              <a:spcAft>
                <a:spcPts val="0"/>
              </a:spcAft>
              <a:buSzPts val="1800"/>
              <a:buChar char="🠶"/>
            </a:pPr>
            <a:r>
              <a:rPr lang="en-US" dirty="0"/>
              <a:t>The essence menstruation is to prepare the body for hormonal balance.</a:t>
            </a:r>
            <a:endParaRPr dirty="0"/>
          </a:p>
          <a:p>
            <a:pPr marL="342900" lvl="0" indent="-342900" algn="l" rtl="0">
              <a:spcBef>
                <a:spcPts val="1000"/>
              </a:spcBef>
              <a:spcAft>
                <a:spcPts val="0"/>
              </a:spcAft>
              <a:buSzPts val="1800"/>
              <a:buChar char="🠶"/>
            </a:pPr>
            <a:r>
              <a:rPr lang="en-US" dirty="0"/>
              <a:t>Majority of women are able to predict their periods making them prepared for the cycle eventualities.</a:t>
            </a:r>
            <a:endParaRPr dirty="0"/>
          </a:p>
          <a:p>
            <a:pPr marL="342900" lvl="0" indent="-342900" algn="l" rtl="0">
              <a:spcBef>
                <a:spcPts val="1000"/>
              </a:spcBef>
              <a:spcAft>
                <a:spcPts val="0"/>
              </a:spcAft>
              <a:buSzPts val="1800"/>
              <a:buChar char="🠶"/>
            </a:pPr>
            <a:r>
              <a:rPr lang="en-US" dirty="0"/>
              <a:t>Menstrual cycle depends on the secretion levels of estrogen and progesterone.</a:t>
            </a:r>
            <a:endParaRPr dirty="0"/>
          </a:p>
          <a:p>
            <a:pPr marL="342900" lvl="0" indent="-342900" algn="l" rtl="0">
              <a:spcBef>
                <a:spcPts val="1000"/>
              </a:spcBef>
              <a:spcAft>
                <a:spcPts val="0"/>
              </a:spcAft>
              <a:buSzPts val="1800"/>
              <a:buChar char="🠶"/>
            </a:pPr>
            <a:r>
              <a:rPr lang="en-US" dirty="0"/>
              <a:t>There are also other women who cannot predict the occurrence of their periods due to a number of factors.</a:t>
            </a:r>
            <a:endParaRPr dirty="0"/>
          </a:p>
          <a:p>
            <a:pPr marL="342900" lvl="0" indent="-342900" algn="l" rtl="0">
              <a:spcBef>
                <a:spcPts val="1000"/>
              </a:spcBef>
              <a:spcAft>
                <a:spcPts val="0"/>
              </a:spcAft>
              <a:buSzPts val="1800"/>
              <a:buChar char="🠶"/>
            </a:pPr>
            <a:r>
              <a:rPr lang="en-US" dirty="0"/>
              <a:t>Environmental settings similarly play a role in menstrual cycle.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0"/>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Phases of the Menstrual Cycle</a:t>
            </a:r>
            <a:endParaRPr/>
          </a:p>
        </p:txBody>
      </p:sp>
      <p:sp>
        <p:nvSpPr>
          <p:cNvPr id="184" name="Google Shape;184;p20"/>
          <p:cNvSpPr txBox="1">
            <a:spLocks noGrp="1"/>
          </p:cNvSpPr>
          <p:nvPr>
            <p:ph type="body" idx="1"/>
          </p:nvPr>
        </p:nvSpPr>
        <p:spPr>
          <a:xfrm>
            <a:off x="1828801" y="2133600"/>
            <a:ext cx="6705600" cy="377762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800"/>
              <a:buFont typeface="Century Gothic"/>
              <a:buChar char="⮚"/>
            </a:pPr>
            <a:r>
              <a:rPr lang="en-US" dirty="0"/>
              <a:t>Menstrual cycle takes up to four phases.</a:t>
            </a:r>
            <a:endParaRPr dirty="0"/>
          </a:p>
          <a:p>
            <a:pPr marL="342900" lvl="0" indent="-368300" algn="l" rtl="0">
              <a:spcBef>
                <a:spcPts val="0"/>
              </a:spcBef>
              <a:spcAft>
                <a:spcPts val="0"/>
              </a:spcAft>
              <a:buSzPts val="2200"/>
              <a:buFont typeface="Century Gothic"/>
              <a:buChar char="⮚"/>
            </a:pPr>
            <a:endParaRPr lang="en-US" dirty="0"/>
          </a:p>
          <a:p>
            <a:pPr marL="342900" lvl="0" indent="-368300" algn="l" rtl="0">
              <a:spcBef>
                <a:spcPts val="0"/>
              </a:spcBef>
              <a:spcAft>
                <a:spcPts val="0"/>
              </a:spcAft>
              <a:buSzPts val="2200"/>
              <a:buFont typeface="Century Gothic"/>
              <a:buChar char="⮚"/>
            </a:pPr>
            <a:r>
              <a:rPr lang="en-US" dirty="0"/>
              <a:t>Menstruation process is triggered by two parts of the brain, the hypothalamus and the pituitary glands.</a:t>
            </a:r>
          </a:p>
          <a:p>
            <a:pPr marL="342900" lvl="0" indent="-368300" algn="l" rtl="0">
              <a:spcBef>
                <a:spcPts val="0"/>
              </a:spcBef>
              <a:spcAft>
                <a:spcPts val="0"/>
              </a:spcAft>
              <a:buSzPts val="2200"/>
              <a:buFont typeface="Century Gothic"/>
              <a:buChar char="⮚"/>
            </a:pPr>
            <a:endParaRPr dirty="0"/>
          </a:p>
          <a:p>
            <a:pPr marL="342900" lvl="0" indent="-368300" algn="l" rtl="0">
              <a:spcBef>
                <a:spcPts val="0"/>
              </a:spcBef>
              <a:spcAft>
                <a:spcPts val="0"/>
              </a:spcAft>
              <a:buSzPts val="2200"/>
              <a:buFont typeface="Century Gothic"/>
              <a:buChar char="⮚"/>
            </a:pPr>
            <a:r>
              <a:rPr lang="en-US" dirty="0"/>
              <a:t>Pituitary glands secretes follicle stimulating hormones for the ovaries to produce eggs.</a:t>
            </a:r>
            <a:endParaRPr dirty="0"/>
          </a:p>
          <a:p>
            <a:pPr marL="342900" lvl="0" indent="-342900" algn="l" rtl="0">
              <a:spcBef>
                <a:spcPts val="1000"/>
              </a:spcBef>
              <a:spcAft>
                <a:spcPts val="0"/>
              </a:spcAft>
              <a:buSzPts val="1800"/>
              <a:buFont typeface="Century Gothic"/>
              <a:buChar char="⮚"/>
            </a:pPr>
            <a:r>
              <a:rPr lang="en-US" dirty="0"/>
              <a:t>When the uterine walls  thicken and wash off the materials consisting of blood and other micro cells are released.</a:t>
            </a:r>
            <a:endParaRPr dirty="0"/>
          </a:p>
          <a:p>
            <a:pPr marL="342900" lvl="0" indent="-342900" algn="l" rtl="0">
              <a:spcBef>
                <a:spcPts val="1000"/>
              </a:spcBef>
              <a:spcAft>
                <a:spcPts val="0"/>
              </a:spcAft>
              <a:buSzPts val="1800"/>
              <a:buFont typeface="Century Gothic"/>
              <a:buChar char="⮚"/>
            </a:pPr>
            <a:r>
              <a:rPr lang="en-US" dirty="0"/>
              <a:t>These phases are useful in the determination of safe or unsafe periods for the pregnancy.</a:t>
            </a:r>
            <a:endParaRPr dirty="0"/>
          </a:p>
          <a:p>
            <a:pPr marL="342900" lvl="0" indent="-228600" algn="l" rtl="0">
              <a:spcBef>
                <a:spcPts val="1000"/>
              </a:spcBef>
              <a:spcAft>
                <a:spcPts val="0"/>
              </a:spcAft>
              <a:buSzPts val="1800"/>
              <a:buFont typeface="Noto Sans Symbols"/>
              <a:buNone/>
            </a:pPr>
            <a:endParaRPr dirty="0"/>
          </a:p>
          <a:p>
            <a:pPr marL="342900" lvl="0" indent="-228600" algn="l" rtl="0">
              <a:spcBef>
                <a:spcPts val="1000"/>
              </a:spcBef>
              <a:spcAft>
                <a:spcPts val="0"/>
              </a:spcAft>
              <a:buSzPts val="1800"/>
              <a:buFont typeface="Noto Sans Symbols"/>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1"/>
          <p:cNvSpPr txBox="1">
            <a:spLocks noGrp="1"/>
          </p:cNvSpPr>
          <p:nvPr>
            <p:ph type="title"/>
          </p:nvPr>
        </p:nvSpPr>
        <p:spPr>
          <a:xfrm>
            <a:off x="1676401" y="624110"/>
            <a:ext cx="6858000" cy="128089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Menstruation and the Follicular Phase</a:t>
            </a:r>
            <a:endParaRPr/>
          </a:p>
        </p:txBody>
      </p:sp>
      <p:sp>
        <p:nvSpPr>
          <p:cNvPr id="191" name="Google Shape;191;p21"/>
          <p:cNvSpPr txBox="1">
            <a:spLocks noGrp="1"/>
          </p:cNvSpPr>
          <p:nvPr>
            <p:ph type="body" idx="1"/>
          </p:nvPr>
        </p:nvSpPr>
        <p:spPr>
          <a:xfrm>
            <a:off x="1524001" y="2133600"/>
            <a:ext cx="7010400" cy="377762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800"/>
              <a:buFont typeface="Noto Sans Symbols"/>
              <a:buChar char="✔"/>
            </a:pPr>
            <a:r>
              <a:rPr lang="en-US" dirty="0"/>
              <a:t>The first phase of menstrual process is menstruation itself.</a:t>
            </a:r>
          </a:p>
          <a:p>
            <a:pPr marL="342900" lvl="0">
              <a:spcBef>
                <a:spcPts val="0"/>
              </a:spcBef>
              <a:buFont typeface="Noto Sans Symbols"/>
              <a:buChar char="✔"/>
            </a:pPr>
            <a:r>
              <a:rPr lang="en-US" dirty="0"/>
              <a:t>It occurs when there are thickened components in the uterus that needs to be removed.</a:t>
            </a:r>
            <a:endParaRPr dirty="0"/>
          </a:p>
          <a:p>
            <a:pPr marL="342900" lvl="0">
              <a:buFont typeface="Noto Sans Symbols"/>
              <a:buChar char="✔"/>
            </a:pPr>
            <a:r>
              <a:rPr lang="en-US" dirty="0"/>
              <a:t>Every other phase such as ovulation and luteal follows after menstruation</a:t>
            </a:r>
            <a:endParaRPr dirty="0"/>
          </a:p>
          <a:p>
            <a:pPr marL="342900" lvl="0" indent="-342900" algn="l" rtl="0">
              <a:spcBef>
                <a:spcPts val="1000"/>
              </a:spcBef>
              <a:spcAft>
                <a:spcPts val="0"/>
              </a:spcAft>
              <a:buSzPts val="1800"/>
              <a:buFont typeface="Noto Sans Symbols"/>
              <a:buChar char="✔"/>
            </a:pPr>
            <a:r>
              <a:rPr lang="en-US" dirty="0"/>
              <a:t>The follicular phase begins when the pituitary gland releases follicle stimulating hormone.</a:t>
            </a:r>
            <a:endParaRPr dirty="0"/>
          </a:p>
          <a:p>
            <a:pPr marL="342900" lvl="0" indent="-342900" algn="l" rtl="0">
              <a:spcBef>
                <a:spcPts val="1000"/>
              </a:spcBef>
              <a:spcAft>
                <a:spcPts val="0"/>
              </a:spcAft>
              <a:buSzPts val="1800"/>
              <a:buChar char="✔"/>
            </a:pPr>
            <a:r>
              <a:rPr lang="en-US" dirty="0"/>
              <a:t>Follicle stimulating hormones works to stimulate the ovary to release mature eggs.</a:t>
            </a:r>
            <a:endParaRPr dirty="0"/>
          </a:p>
          <a:p>
            <a:pPr marL="342900" lvl="0" indent="-342900" algn="l" rtl="0">
              <a:spcBef>
                <a:spcPts val="1000"/>
              </a:spcBef>
              <a:spcAft>
                <a:spcPts val="0"/>
              </a:spcAft>
              <a:buSzPts val="1800"/>
              <a:buFont typeface="Noto Sans Symbols"/>
              <a:buChar char="✔"/>
            </a:pPr>
            <a:r>
              <a:rPr lang="en-US" dirty="0"/>
              <a:t>After the menstruation process, the luteinizing hormones increases the drive for more sexual contact.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2"/>
          <p:cNvSpPr txBox="1">
            <a:spLocks noGrp="1"/>
          </p:cNvSpPr>
          <p:nvPr>
            <p:ph type="title"/>
          </p:nvPr>
        </p:nvSpPr>
        <p:spPr>
          <a:xfrm>
            <a:off x="1600200" y="228599"/>
            <a:ext cx="6589199" cy="83820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262626"/>
              </a:buClr>
              <a:buSzPts val="3600"/>
              <a:buFont typeface="Century Gothic"/>
              <a:buNone/>
            </a:pPr>
            <a:r>
              <a:rPr lang="en-US" b="1"/>
              <a:t>Ovulation and Luteal Phase</a:t>
            </a:r>
            <a:endParaRPr/>
          </a:p>
        </p:txBody>
      </p:sp>
      <p:sp>
        <p:nvSpPr>
          <p:cNvPr id="198" name="Google Shape;198;p22"/>
          <p:cNvSpPr txBox="1">
            <a:spLocks noGrp="1"/>
          </p:cNvSpPr>
          <p:nvPr>
            <p:ph type="body" idx="1"/>
          </p:nvPr>
        </p:nvSpPr>
        <p:spPr>
          <a:xfrm>
            <a:off x="1295400" y="1066800"/>
            <a:ext cx="7391400" cy="5334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800"/>
              <a:buNone/>
            </a:pPr>
            <a:r>
              <a:rPr lang="en-US"/>
              <a:t>Ovulation takes effect when the ovary releases mature ova between two to three weeks after the menstruation. </a:t>
            </a:r>
            <a:endParaRPr/>
          </a:p>
          <a:p>
            <a:pPr marL="0" lvl="0" indent="0" algn="l" rtl="0">
              <a:spcBef>
                <a:spcPts val="1000"/>
              </a:spcBef>
              <a:spcAft>
                <a:spcPts val="0"/>
              </a:spcAft>
              <a:buSzPts val="1800"/>
              <a:buNone/>
            </a:pPr>
            <a:r>
              <a:rPr lang="en-US"/>
              <a:t>Production of estrogen ensure that the uterine walls are well thickened and can assist implantation. </a:t>
            </a:r>
            <a:endParaRPr/>
          </a:p>
          <a:p>
            <a:pPr marL="0" lvl="0" indent="0" algn="l" rtl="0">
              <a:spcBef>
                <a:spcPts val="1000"/>
              </a:spcBef>
              <a:spcAft>
                <a:spcPts val="0"/>
              </a:spcAft>
              <a:buSzPts val="1800"/>
              <a:buNone/>
            </a:pPr>
            <a:endParaRPr/>
          </a:p>
        </p:txBody>
      </p:sp>
      <p:pic>
        <p:nvPicPr>
          <p:cNvPr id="199" name="Google Shape;199;p22"/>
          <p:cNvPicPr preferRelativeResize="0"/>
          <p:nvPr/>
        </p:nvPicPr>
        <p:blipFill rotWithShape="1">
          <a:blip r:embed="rId3">
            <a:alphaModFix/>
          </a:blip>
          <a:srcRect/>
          <a:stretch/>
        </p:blipFill>
        <p:spPr>
          <a:xfrm>
            <a:off x="1428749" y="2895600"/>
            <a:ext cx="6760650" cy="3657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3"/>
          <p:cNvSpPr txBox="1">
            <a:spLocks noGrp="1"/>
          </p:cNvSpPr>
          <p:nvPr>
            <p:ph type="title"/>
          </p:nvPr>
        </p:nvSpPr>
        <p:spPr>
          <a:xfrm>
            <a:off x="1676401" y="228600"/>
            <a:ext cx="6858000" cy="12192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Problems Associated to Menstrual Cycle </a:t>
            </a:r>
            <a:endParaRPr/>
          </a:p>
        </p:txBody>
      </p:sp>
      <p:sp>
        <p:nvSpPr>
          <p:cNvPr id="206" name="Google Shape;206;p23"/>
          <p:cNvSpPr txBox="1">
            <a:spLocks noGrp="1"/>
          </p:cNvSpPr>
          <p:nvPr>
            <p:ph type="body" idx="1"/>
          </p:nvPr>
        </p:nvSpPr>
        <p:spPr>
          <a:xfrm>
            <a:off x="1371601" y="1295400"/>
            <a:ext cx="7162800" cy="51816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800"/>
              <a:buFont typeface="Noto Sans Symbols"/>
              <a:buChar char="❖"/>
            </a:pPr>
            <a:r>
              <a:rPr lang="en-US"/>
              <a:t>There are certain difficulties that begin from simple aspects such as prolonged crumps and fatigue.</a:t>
            </a:r>
            <a:endParaRPr/>
          </a:p>
          <a:p>
            <a:pPr marL="342900" lvl="0" indent="-342900" algn="l" rtl="0">
              <a:spcBef>
                <a:spcPts val="1000"/>
              </a:spcBef>
              <a:spcAft>
                <a:spcPts val="0"/>
              </a:spcAft>
              <a:buSzPts val="1800"/>
              <a:buFont typeface="Noto Sans Symbols"/>
              <a:buChar char="❖"/>
            </a:pPr>
            <a:r>
              <a:rPr lang="en-US"/>
              <a:t>The menstrual irritability may be prolonged depending on the environmental changes</a:t>
            </a:r>
            <a:endParaRPr/>
          </a:p>
          <a:p>
            <a:pPr marL="342900" lvl="0" indent="-228600" algn="l" rtl="0">
              <a:spcBef>
                <a:spcPts val="1000"/>
              </a:spcBef>
              <a:spcAft>
                <a:spcPts val="0"/>
              </a:spcAft>
              <a:buSzPts val="1800"/>
              <a:buFont typeface="Noto Sans Symbols"/>
              <a:buNone/>
            </a:pPr>
            <a:endParaRPr/>
          </a:p>
          <a:p>
            <a:pPr marL="342900" lvl="0" indent="-228600" algn="l" rtl="0">
              <a:spcBef>
                <a:spcPts val="1000"/>
              </a:spcBef>
              <a:spcAft>
                <a:spcPts val="0"/>
              </a:spcAft>
              <a:buSzPts val="1800"/>
              <a:buFont typeface="Noto Sans Symbols"/>
              <a:buNone/>
            </a:pPr>
            <a:endParaRPr/>
          </a:p>
        </p:txBody>
      </p:sp>
      <p:pic>
        <p:nvPicPr>
          <p:cNvPr id="207" name="Google Shape;207;p23"/>
          <p:cNvPicPr preferRelativeResize="0"/>
          <p:nvPr/>
        </p:nvPicPr>
        <p:blipFill rotWithShape="1">
          <a:blip r:embed="rId3">
            <a:alphaModFix/>
          </a:blip>
          <a:srcRect/>
          <a:stretch/>
        </p:blipFill>
        <p:spPr>
          <a:xfrm>
            <a:off x="990600" y="2859102"/>
            <a:ext cx="7696200" cy="346549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4"/>
          <p:cNvSpPr txBox="1">
            <a:spLocks noGrp="1"/>
          </p:cNvSpPr>
          <p:nvPr>
            <p:ph type="title"/>
          </p:nvPr>
        </p:nvSpPr>
        <p:spPr>
          <a:xfrm>
            <a:off x="1600201" y="624110"/>
            <a:ext cx="6934200" cy="128089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Conclusion</a:t>
            </a:r>
            <a:endParaRPr/>
          </a:p>
        </p:txBody>
      </p:sp>
      <p:sp>
        <p:nvSpPr>
          <p:cNvPr id="214" name="Google Shape;214;p24"/>
          <p:cNvSpPr txBox="1">
            <a:spLocks noGrp="1"/>
          </p:cNvSpPr>
          <p:nvPr>
            <p:ph type="body" idx="1"/>
          </p:nvPr>
        </p:nvSpPr>
        <p:spPr>
          <a:xfrm>
            <a:off x="1295401" y="1371600"/>
            <a:ext cx="7239000" cy="4724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2000"/>
              <a:buFont typeface="Courier New"/>
              <a:buChar char="o"/>
            </a:pPr>
            <a:r>
              <a:rPr lang="en-US" sz="2000" dirty="0"/>
              <a:t>Menstruation is a typical physiology concept in female human reproductive health</a:t>
            </a:r>
            <a:endParaRPr sz="2000" dirty="0"/>
          </a:p>
          <a:p>
            <a:pPr marL="342900" lvl="0" indent="-342900" algn="l" rtl="0">
              <a:spcBef>
                <a:spcPts val="1000"/>
              </a:spcBef>
              <a:spcAft>
                <a:spcPts val="0"/>
              </a:spcAft>
              <a:buSzPts val="2000"/>
              <a:buFont typeface="Courier New"/>
              <a:buChar char="o"/>
            </a:pPr>
            <a:r>
              <a:rPr lang="en-US" sz="2000" dirty="0"/>
              <a:t>Understanding the four phases such as menstruation, follicular, ovulation or luteal enables the young girls and the professionals to plan ahead.</a:t>
            </a:r>
            <a:endParaRPr sz="2000" dirty="0"/>
          </a:p>
          <a:p>
            <a:pPr marL="342900" lvl="0" indent="-342900" algn="l" rtl="0">
              <a:spcBef>
                <a:spcPts val="1000"/>
              </a:spcBef>
              <a:spcAft>
                <a:spcPts val="0"/>
              </a:spcAft>
              <a:buSzPts val="2000"/>
              <a:buFont typeface="Courier New"/>
              <a:buChar char="o"/>
            </a:pPr>
            <a:r>
              <a:rPr lang="en-US" sz="2000" dirty="0"/>
              <a:t>Estrogen and progesterone hormones work for the purposes of the strengthening or thickening the uterine wall. </a:t>
            </a:r>
            <a:endParaRPr sz="2000" dirty="0"/>
          </a:p>
          <a:p>
            <a:pPr marL="342900" lvl="0" indent="-342900" algn="l" rtl="0">
              <a:spcBef>
                <a:spcPts val="1000"/>
              </a:spcBef>
              <a:spcAft>
                <a:spcPts val="0"/>
              </a:spcAft>
              <a:buSzPts val="2000"/>
              <a:buChar char="o"/>
            </a:pPr>
            <a:r>
              <a:rPr lang="en-US" sz="2000" dirty="0"/>
              <a:t>The level of progesterone hormone drops in cases where no fertilization of ovum takes  place.</a:t>
            </a:r>
            <a:endParaRPr sz="2000" dirty="0"/>
          </a:p>
          <a:p>
            <a:pPr marL="342900" lvl="0" indent="-342900" algn="l" rtl="0">
              <a:spcBef>
                <a:spcPts val="1000"/>
              </a:spcBef>
              <a:spcAft>
                <a:spcPts val="0"/>
              </a:spcAft>
              <a:buSzPts val="2000"/>
              <a:buChar char="o"/>
            </a:pPr>
            <a:r>
              <a:rPr lang="en-US" sz="2000" dirty="0"/>
              <a:t>Knowledge of menstrual  cycle is important for all sexes.</a:t>
            </a:r>
            <a:endParaRPr sz="2000" dirty="0"/>
          </a:p>
          <a:p>
            <a:pPr marL="0" lvl="0" indent="0" algn="l" rtl="0">
              <a:spcBef>
                <a:spcPts val="1000"/>
              </a:spcBef>
              <a:spcAft>
                <a:spcPts val="0"/>
              </a:spcAft>
              <a:buSzPts val="2000"/>
              <a:buNone/>
            </a:pPr>
            <a:endParaRPr sz="2000" dirty="0"/>
          </a:p>
          <a:p>
            <a:pPr marL="342900" lvl="0" indent="-215900" algn="l" rtl="0">
              <a:spcBef>
                <a:spcPts val="1000"/>
              </a:spcBef>
              <a:spcAft>
                <a:spcPts val="0"/>
              </a:spcAft>
              <a:buSzPts val="2000"/>
              <a:buNone/>
            </a:pPr>
            <a:endParaRP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25"/>
          <p:cNvSpPr txBox="1">
            <a:spLocks noGrp="1"/>
          </p:cNvSpPr>
          <p:nvPr>
            <p:ph type="title"/>
          </p:nvPr>
        </p:nvSpPr>
        <p:spPr>
          <a:xfrm>
            <a:off x="1828801" y="228600"/>
            <a:ext cx="6705600" cy="685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62626"/>
              </a:buClr>
              <a:buSzPts val="3600"/>
              <a:buFont typeface="Century Gothic"/>
              <a:buNone/>
            </a:pPr>
            <a:r>
              <a:rPr lang="en-US" b="1"/>
              <a:t>References</a:t>
            </a:r>
            <a:endParaRPr/>
          </a:p>
        </p:txBody>
      </p:sp>
      <p:sp>
        <p:nvSpPr>
          <p:cNvPr id="220" name="Google Shape;220;p25"/>
          <p:cNvSpPr txBox="1">
            <a:spLocks noGrp="1"/>
          </p:cNvSpPr>
          <p:nvPr>
            <p:ph type="body" idx="1"/>
          </p:nvPr>
        </p:nvSpPr>
        <p:spPr>
          <a:xfrm>
            <a:off x="1295400" y="762000"/>
            <a:ext cx="7848600" cy="5867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SzPts val="1600"/>
              <a:buFont typeface="Noto Sans Symbols"/>
              <a:buChar char="❑"/>
            </a:pPr>
            <a:r>
              <a:rPr lang="en-US" sz="1600"/>
              <a:t>Bull, J. R., Rowland, S. P., Scherwitzl, E. B., Scherwitzl, R., Danielsson, K. G., &amp; Harper, J. (2019). Real-world menstrual cycle characteristics of more than 600,000 menstrual cycles. NPJ </a:t>
            </a:r>
            <a:r>
              <a:rPr lang="en-US" sz="1600" i="1"/>
              <a:t>Digital Medicine</a:t>
            </a:r>
            <a:r>
              <a:rPr lang="en-US" sz="1600"/>
              <a:t>, 2(1), 1-8. </a:t>
            </a:r>
            <a:endParaRPr/>
          </a:p>
          <a:p>
            <a:pPr marL="342900" lvl="0" indent="-342900" algn="l" rtl="0">
              <a:spcBef>
                <a:spcPts val="1000"/>
              </a:spcBef>
              <a:spcAft>
                <a:spcPts val="0"/>
              </a:spcAft>
              <a:buSzPts val="1600"/>
              <a:buFont typeface="Noto Sans Symbols"/>
              <a:buChar char="❑"/>
            </a:pPr>
            <a:r>
              <a:rPr lang="en-US" sz="1600"/>
              <a:t>Dreher, J. C., Schmidt, P. J., Kohn, P., Furman, D., Rubinow, D., &amp; Berman, K. F. (2007). Menstrual cycle phase modulates reward-related neural function in women. Proceedings of the National Academy of Sciences, 104(7), 2465-2470.</a:t>
            </a:r>
            <a:endParaRPr/>
          </a:p>
          <a:p>
            <a:pPr marL="342900" lvl="0" indent="-342900" algn="l" rtl="0">
              <a:spcBef>
                <a:spcPts val="1000"/>
              </a:spcBef>
              <a:spcAft>
                <a:spcPts val="0"/>
              </a:spcAft>
              <a:buSzPts val="1600"/>
              <a:buFont typeface="Noto Sans Symbols"/>
              <a:buChar char="❑"/>
            </a:pPr>
            <a:r>
              <a:rPr lang="en-US" sz="1600"/>
              <a:t>Hormone Health Network. (2018). Retrieved from </a:t>
            </a:r>
            <a:r>
              <a:rPr lang="en-US" sz="1600" u="sng">
                <a:solidFill>
                  <a:schemeClr val="hlink"/>
                </a:solidFill>
                <a:hlinkClick r:id="rId3"/>
              </a:rPr>
              <a:t>https://www.hormone.org/your-health-and-hormones/glands-and-hormones-a-to-z/hormones/estrogen</a:t>
            </a:r>
            <a:endParaRPr sz="1600"/>
          </a:p>
          <a:p>
            <a:pPr marL="342900" lvl="0" indent="-342900" algn="l" rtl="0">
              <a:spcBef>
                <a:spcPts val="1000"/>
              </a:spcBef>
              <a:spcAft>
                <a:spcPts val="0"/>
              </a:spcAft>
              <a:buSzPts val="1600"/>
              <a:buFont typeface="Noto Sans Symbols"/>
              <a:buChar char="❑"/>
            </a:pPr>
            <a:r>
              <a:rPr lang="en-US" sz="1600" b="0" i="0" u="none" strike="noStrike" cap="none">
                <a:solidFill>
                  <a:srgbClr val="3F3F3F"/>
                </a:solidFill>
                <a:latin typeface="Century Gothic"/>
                <a:ea typeface="Century Gothic"/>
                <a:cs typeface="Century Gothic"/>
                <a:sym typeface="Century Gothic"/>
              </a:rPr>
              <a:t>Olatunji, B. O., Cox, R. C., &amp; Li, I. (2020). Disgust regulation between menstrual cycle phases: Differential effects of emotional suppression and reappraisal. </a:t>
            </a:r>
            <a:r>
              <a:rPr lang="en-US" sz="1600" b="0" i="1" u="none" strike="noStrike" cap="none">
                <a:solidFill>
                  <a:srgbClr val="3F3F3F"/>
                </a:solidFill>
                <a:latin typeface="Century Gothic"/>
                <a:ea typeface="Century Gothic"/>
                <a:cs typeface="Century Gothic"/>
                <a:sym typeface="Century Gothic"/>
              </a:rPr>
              <a:t>Journal of Behavior Therapy and Experimental Psychiatry, </a:t>
            </a:r>
            <a:r>
              <a:rPr lang="en-US" sz="1600" b="0" i="0" u="none" strike="noStrike" cap="none">
                <a:solidFill>
                  <a:srgbClr val="3F3F3F"/>
                </a:solidFill>
                <a:latin typeface="Century Gothic"/>
                <a:ea typeface="Century Gothic"/>
                <a:cs typeface="Century Gothic"/>
                <a:sym typeface="Century Gothic"/>
              </a:rPr>
              <a:t>68, 101543.</a:t>
            </a:r>
            <a:endParaRPr/>
          </a:p>
          <a:p>
            <a:pPr marL="342900" lvl="0" indent="-342900" algn="l" rtl="0">
              <a:spcBef>
                <a:spcPts val="1000"/>
              </a:spcBef>
              <a:spcAft>
                <a:spcPts val="0"/>
              </a:spcAft>
              <a:buSzPts val="1600"/>
              <a:buFont typeface="Noto Sans Symbols"/>
              <a:buChar char="❑"/>
            </a:pPr>
            <a:r>
              <a:rPr lang="en-US" sz="1600" b="0" i="0" u="none" strike="noStrike" cap="none">
                <a:solidFill>
                  <a:srgbClr val="3F3F3F"/>
                </a:solidFill>
                <a:latin typeface="Century Gothic"/>
                <a:ea typeface="Century Gothic"/>
                <a:cs typeface="Century Gothic"/>
                <a:sym typeface="Century Gothic"/>
              </a:rPr>
              <a:t>SheCares.com. (2018). The Effects of Irregular Periods: Psychological and Physical. Retrieved from </a:t>
            </a:r>
            <a:r>
              <a:rPr lang="en-US" sz="1600" b="0" i="0" u="sng" strike="noStrike" cap="none">
                <a:solidFill>
                  <a:schemeClr val="hlink"/>
                </a:solidFill>
                <a:latin typeface="Century Gothic"/>
                <a:ea typeface="Century Gothic"/>
                <a:cs typeface="Century Gothic"/>
                <a:sym typeface="Century Gothic"/>
                <a:hlinkClick r:id="rId4"/>
              </a:rPr>
              <a:t>https://www.shecares.com/symptoms/irregular-periods/articles/the-effects-of-irregular-periods-psychological-and-physical</a:t>
            </a:r>
            <a:endParaRPr sz="1600" b="0" i="0" u="none" strike="noStrike" cap="none">
              <a:solidFill>
                <a:srgbClr val="3F3F3F"/>
              </a:solidFill>
              <a:latin typeface="Century Gothic"/>
              <a:ea typeface="Century Gothic"/>
              <a:cs typeface="Century Gothic"/>
              <a:sym typeface="Century Gothic"/>
            </a:endParaRPr>
          </a:p>
          <a:p>
            <a:pPr marL="342900" lvl="0" indent="-342900" algn="l" rtl="0">
              <a:spcBef>
                <a:spcPts val="1000"/>
              </a:spcBef>
              <a:spcAft>
                <a:spcPts val="0"/>
              </a:spcAft>
              <a:buSzPts val="1600"/>
              <a:buFont typeface="Noto Sans Symbols"/>
              <a:buChar char="❑"/>
            </a:pPr>
            <a:r>
              <a:rPr lang="en-US" sz="1600" b="0" i="0" u="none" strike="noStrike" cap="none">
                <a:solidFill>
                  <a:srgbClr val="3F3F3F"/>
                </a:solidFill>
                <a:latin typeface="Century Gothic"/>
                <a:ea typeface="Century Gothic"/>
                <a:cs typeface="Century Gothic"/>
                <a:sym typeface="Century Gothic"/>
              </a:rPr>
              <a:t>Thiyagarajan, D. K., Basit, H., &amp; Jeanmonod, R. (2019). Physiology, Menstrual Cycle. </a:t>
            </a:r>
            <a:r>
              <a:rPr lang="en-US" sz="1600" b="0" i="1" u="none" strike="noStrike" cap="none">
                <a:solidFill>
                  <a:srgbClr val="3F3F3F"/>
                </a:solidFill>
                <a:latin typeface="Century Gothic"/>
                <a:ea typeface="Century Gothic"/>
                <a:cs typeface="Century Gothic"/>
                <a:sym typeface="Century Gothic"/>
              </a:rPr>
              <a:t>In StatPearls</a:t>
            </a:r>
            <a:r>
              <a:rPr lang="en-US" sz="1600" b="0" i="0" u="none" strike="noStrike" cap="none">
                <a:solidFill>
                  <a:srgbClr val="3F3F3F"/>
                </a:solidFill>
                <a:latin typeface="Century Gothic"/>
                <a:ea typeface="Century Gothic"/>
                <a:cs typeface="Century Gothic"/>
                <a:sym typeface="Century Gothic"/>
              </a:rPr>
              <a:t> [Internet]. StatPearls Publishing.</a:t>
            </a:r>
            <a:endParaRPr/>
          </a:p>
          <a:p>
            <a:pPr marL="342900" lvl="0" indent="-241300" algn="l" rtl="0">
              <a:spcBef>
                <a:spcPts val="1000"/>
              </a:spcBef>
              <a:spcAft>
                <a:spcPts val="0"/>
              </a:spcAft>
              <a:buSzPts val="1600"/>
              <a:buFont typeface="Noto Sans Symbols"/>
              <a:buNone/>
            </a:pPr>
            <a:endParaRPr sz="1600"/>
          </a:p>
        </p:txBody>
      </p:sp>
    </p:spTree>
  </p:cSld>
  <p:clrMapOvr>
    <a:masterClrMapping/>
  </p:clrMapOvr>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1983</Words>
  <Application>Microsoft Office PowerPoint</Application>
  <PresentationFormat>On-screen Show (4:3)</PresentationFormat>
  <Paragraphs>60</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Century Gothic</vt:lpstr>
      <vt:lpstr>Noto Sans Symbols</vt:lpstr>
      <vt:lpstr>Arial</vt:lpstr>
      <vt:lpstr>Courier New</vt:lpstr>
      <vt:lpstr>Calibri</vt:lpstr>
      <vt:lpstr>Wisp</vt:lpstr>
      <vt:lpstr>MENSTRUAL CYCLE</vt:lpstr>
      <vt:lpstr>Introduction</vt:lpstr>
      <vt:lpstr>Phases of the Menstrual Cycle</vt:lpstr>
      <vt:lpstr>Menstruation and the Follicular Phase</vt:lpstr>
      <vt:lpstr>Ovulation and Luteal Phase</vt:lpstr>
      <vt:lpstr>Problems Associated to Menstrual Cycle </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MENSTRUAL CYCLE</dc:title>
  <dc:creator>LENOVO</dc:creator>
  <cp:lastModifiedBy>Antony Ouma</cp:lastModifiedBy>
  <cp:revision>6</cp:revision>
  <dcterms:modified xsi:type="dcterms:W3CDTF">2020-10-10T15:27:52Z</dcterms:modified>
</cp:coreProperties>
</file>